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8" r:id="rId13"/>
    <p:sldId id="266" r:id="rId14"/>
    <p:sldId id="267" r:id="rId15"/>
    <p:sldId id="279" r:id="rId16"/>
    <p:sldId id="268" r:id="rId17"/>
    <p:sldId id="269" r:id="rId18"/>
    <p:sldId id="270" r:id="rId19"/>
    <p:sldId id="271" r:id="rId20"/>
    <p:sldId id="275" r:id="rId21"/>
    <p:sldId id="272" r:id="rId22"/>
    <p:sldId id="273" r:id="rId23"/>
    <p:sldId id="276" r:id="rId24"/>
    <p:sldId id="277" r:id="rId25"/>
  </p:sldIdLst>
  <p:sldSz cx="9144000" cy="6858000" type="screen4x3"/>
  <p:notesSz cx="6858000" cy="9144000"/>
  <p:defaultTextStyle>
    <a:defPPr lvl="0">
      <a:defRPr lang="ar-IQ"/>
    </a:defPPr>
    <a:lvl1pPr marL="0" lv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-143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73F-26CE-458F-A4D1-54A846E026E3}" type="datetimeFigureOut">
              <a:rPr lang="ar-IQ" smtClean="0"/>
              <a:pPr/>
              <a:t>19/08/1443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4FBF-DE26-4924-B39F-8B52FEFFC69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73F-26CE-458F-A4D1-54A846E026E3}" type="datetimeFigureOut">
              <a:rPr lang="ar-IQ" smtClean="0"/>
              <a:pPr/>
              <a:t>19/08/1443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4FBF-DE26-4924-B39F-8B52FEFFC69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73F-26CE-458F-A4D1-54A846E026E3}" type="datetimeFigureOut">
              <a:rPr lang="ar-IQ" smtClean="0"/>
              <a:pPr/>
              <a:t>19/08/1443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4FBF-DE26-4924-B39F-8B52FEFFC69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73F-26CE-458F-A4D1-54A846E026E3}" type="datetimeFigureOut">
              <a:rPr lang="ar-IQ" smtClean="0"/>
              <a:pPr/>
              <a:t>19/08/1443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4FBF-DE26-4924-B39F-8B52FEFFC69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73F-26CE-458F-A4D1-54A846E026E3}" type="datetimeFigureOut">
              <a:rPr lang="ar-IQ" smtClean="0"/>
              <a:pPr/>
              <a:t>19/08/1443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4FBF-DE26-4924-B39F-8B52FEFFC69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73F-26CE-458F-A4D1-54A846E026E3}" type="datetimeFigureOut">
              <a:rPr lang="ar-IQ" smtClean="0"/>
              <a:pPr/>
              <a:t>19/08/1443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4FBF-DE26-4924-B39F-8B52FEFFC69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73F-26CE-458F-A4D1-54A846E026E3}" type="datetimeFigureOut">
              <a:rPr lang="ar-IQ" smtClean="0"/>
              <a:pPr/>
              <a:t>19/08/1443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4FBF-DE26-4924-B39F-8B52FEFFC69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73F-26CE-458F-A4D1-54A846E026E3}" type="datetimeFigureOut">
              <a:rPr lang="ar-IQ" smtClean="0"/>
              <a:pPr/>
              <a:t>19/08/1443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4FBF-DE26-4924-B39F-8B52FEFFC69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73F-26CE-458F-A4D1-54A846E026E3}" type="datetimeFigureOut">
              <a:rPr lang="ar-IQ" smtClean="0"/>
              <a:pPr/>
              <a:t>19/08/1443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4FBF-DE26-4924-B39F-8B52FEFFC69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73F-26CE-458F-A4D1-54A846E026E3}" type="datetimeFigureOut">
              <a:rPr lang="ar-IQ" smtClean="0"/>
              <a:pPr/>
              <a:t>19/08/1443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4FBF-DE26-4924-B39F-8B52FEFFC69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73F-26CE-458F-A4D1-54A846E026E3}" type="datetimeFigureOut">
              <a:rPr lang="ar-IQ" smtClean="0"/>
              <a:pPr/>
              <a:t>19/08/1443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4FBF-DE26-4924-B39F-8B52FEFFC69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8B73F-26CE-458F-A4D1-54A846E026E3}" type="datetimeFigureOut">
              <a:rPr lang="ar-IQ" smtClean="0"/>
              <a:pPr/>
              <a:t>19/08/1443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04FBF-DE26-4924-B39F-8B52FEFFC69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itannica.com/science/X-ray-diffract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dward_Tatum" TargetMode="External"/><Relationship Id="rId2" Type="http://schemas.openxmlformats.org/officeDocument/2006/relationships/hyperlink" Target="https://en.wikipedia.org/wiki/George_Bead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Neurospora_crassa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74289"/>
          </a:xfrm>
        </p:spPr>
        <p:txBody>
          <a:bodyPr>
            <a:normAutofit/>
          </a:bodyPr>
          <a:lstStyle/>
          <a:p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التجارب التي أثبتت ماهية المادة الوراثية </a:t>
            </a:r>
            <a:r>
              <a:rPr lang="ar-IQ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محاضرات علم </a:t>
            </a:r>
            <a:r>
              <a:rPr lang="ar-IQ" sz="27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الوراثة</a:t>
            </a:r>
            <a:r>
              <a:rPr lang="en-US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/ </a:t>
            </a:r>
            <a:r>
              <a:rPr lang="en-US" sz="27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Genetics </a:t>
            </a:r>
            <a:r>
              <a:rPr lang="ar-IQ" sz="27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المرحلة الثالثة</a:t>
            </a:r>
            <a:r>
              <a:rPr lang="en-US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/</a:t>
            </a:r>
            <a:r>
              <a:rPr lang="ar-IQ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قسم علوم الحياة</a:t>
            </a:r>
            <a:endParaRPr lang="ar-IQ" sz="27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600136"/>
            <a:ext cx="6400800" cy="1772530"/>
          </a:xfrm>
        </p:spPr>
        <p:txBody>
          <a:bodyPr>
            <a:normAutofit fontScale="925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د. حسنه عامر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مهوس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كلية تربية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القرنة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جامعة البصرة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Dr.Hasna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Amir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Mohaus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Basrah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university /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College of Education</a:t>
            </a:r>
            <a:endParaRPr lang="ar-IQ" dirty="0" smtClean="0"/>
          </a:p>
        </p:txBody>
      </p:sp>
      <p:pic>
        <p:nvPicPr>
          <p:cNvPr id="4" name="صورة 3" descr="download.jpeg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24328" y="332657"/>
            <a:ext cx="1312302" cy="9361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1029" descr="14_05"/>
          <p:cNvPicPr>
            <a:picLocks noChangeAspect="1" noChangeArrowheads="1"/>
          </p:cNvPicPr>
          <p:nvPr/>
        </p:nvPicPr>
        <p:blipFill>
          <a:blip r:embed="rId3" cstate="print"/>
          <a:srcRect l="5624" r="7875"/>
          <a:stretch>
            <a:fillRect/>
          </a:stretch>
        </p:blipFill>
        <p:spPr bwMode="auto">
          <a:xfrm>
            <a:off x="0" y="309488"/>
            <a:ext cx="6977575" cy="211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التجارب التي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اثبتت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محتوى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DNA </a:t>
            </a:r>
            <a:b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alt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composition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321050" algn="dec"/>
              </a:tabLst>
            </a:pPr>
            <a:r>
              <a:rPr lang="ar-IQ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قوانين </a:t>
            </a:r>
            <a:r>
              <a:rPr lang="ar-IQ" alt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جاركاف</a:t>
            </a:r>
            <a:r>
              <a:rPr lang="ar-IQ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US" altLang="en-US" dirty="0" smtClean="0"/>
              <a:t>: 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Chargaff’s rules</a:t>
            </a:r>
            <a:r>
              <a:rPr lang="ar-IQ" altLang="en-US" dirty="0" smtClean="0"/>
              <a:t>:</a:t>
            </a:r>
          </a:p>
          <a:p>
            <a:pPr algn="just">
              <a:tabLst>
                <a:tab pos="3321050" algn="dec"/>
              </a:tabLst>
            </a:pPr>
            <a:r>
              <a:rPr lang="ar-IQ" altLang="en-US" dirty="0" smtClean="0"/>
              <a:t> 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وهو باحث كيميائي درس نسبة القواعد </a:t>
            </a:r>
            <a:r>
              <a:rPr lang="ar-IQ" alt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النتروجينية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للحامض النووي 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 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في العديد من الكائنات ومنها البشر ووجد إن نسبة الأدنين تساوي دائما تقريباً نسبة </a:t>
            </a:r>
            <a:r>
              <a:rPr lang="ar-IQ" alt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الثايمين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alt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ونسية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alt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الجوانين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تساوي </a:t>
            </a:r>
            <a:r>
              <a:rPr lang="ar-IQ" alt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السايتوسين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just">
              <a:tabLst>
                <a:tab pos="3321050" algn="dec"/>
              </a:tabLst>
            </a:pPr>
            <a:r>
              <a:rPr lang="ar-IQ" altLang="en-US" dirty="0" smtClean="0"/>
              <a:t>كما في الإنسان :</a:t>
            </a:r>
            <a:endParaRPr lang="en-US" altLang="en-US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251520" y="4149080"/>
            <a:ext cx="48965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5850" lvl="2">
              <a:tabLst>
                <a:tab pos="3321050" algn="dec"/>
              </a:tabLst>
            </a:pPr>
            <a:r>
              <a:rPr lang="en-US" altLang="en-US" sz="3200" dirty="0" smtClean="0"/>
              <a:t>A = 30.9%</a:t>
            </a:r>
          </a:p>
          <a:p>
            <a:pPr marL="1085850" lvl="2">
              <a:tabLst>
                <a:tab pos="3321050" algn="dec"/>
              </a:tabLst>
            </a:pPr>
            <a:r>
              <a:rPr lang="en-US" altLang="en-US" sz="3200" dirty="0" smtClean="0"/>
              <a:t> T = 29.4%		 G=19.9%</a:t>
            </a:r>
          </a:p>
          <a:p>
            <a:pPr marL="1085850" lvl="2">
              <a:tabLst>
                <a:tab pos="3321050" algn="dec"/>
              </a:tabLst>
            </a:pPr>
            <a:r>
              <a:rPr lang="en-US" altLang="en-US" sz="3200" dirty="0" smtClean="0"/>
              <a:t> 	C=19.8% 	</a:t>
            </a:r>
            <a:endParaRPr lang="ar-IQ" sz="3200" dirty="0" smtClean="0"/>
          </a:p>
          <a:p>
            <a:pPr marL="1085850" lvl="2">
              <a:tabLst>
                <a:tab pos="3321050" algn="dec"/>
              </a:tabLst>
            </a:pP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تركيب الحلزون المزدوج</a:t>
            </a:r>
            <a:r>
              <a:rPr lang="en-US" alt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double helix model of DNA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IQ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طور العالمان </a:t>
            </a:r>
            <a:r>
              <a:rPr lang="ar-IQ" alt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واتسون</a:t>
            </a:r>
            <a:r>
              <a:rPr lang="ar-IQ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وكريك </a:t>
            </a:r>
            <a:r>
              <a:rPr lang="en-US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Watson &amp; Crick</a:t>
            </a:r>
            <a:r>
              <a:rPr lang="ar-IQ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في العام </a:t>
            </a:r>
            <a:r>
              <a:rPr lang="en-US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1953</a:t>
            </a:r>
            <a:r>
              <a:rPr lang="ar-IQ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نموذج ال</a:t>
            </a:r>
            <a:r>
              <a:rPr lang="en-US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</a:t>
            </a:r>
            <a:r>
              <a:rPr lang="ar-IQ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المعروف حاليا باسم الحلزون المزدوج لل </a:t>
            </a:r>
            <a:r>
              <a:rPr lang="en-US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DNA</a:t>
            </a:r>
            <a:r>
              <a:rPr lang="ar-IQ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عن طريق استنتاج </a:t>
            </a:r>
            <a:r>
              <a:rPr lang="ar-IQ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ما توصل اليه العلماء السابقون لهم </a:t>
            </a:r>
            <a:r>
              <a:rPr lang="ar-IQ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,ومنهم </a:t>
            </a:r>
            <a:r>
              <a:rPr lang="ar-IQ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العالمة </a:t>
            </a:r>
            <a:r>
              <a:rPr lang="en-US" sz="4000" b="1" dirty="0" smtClean="0"/>
              <a:t>Rosalind Franklin</a:t>
            </a:r>
            <a:r>
              <a:rPr lang="ar-IQ" sz="4000" b="1" dirty="0" smtClean="0"/>
              <a:t>التي صورت </a:t>
            </a:r>
            <a:r>
              <a:rPr lang="ar-IQ" sz="4000" b="1" dirty="0" err="1" smtClean="0"/>
              <a:t>جزيئة</a:t>
            </a:r>
            <a:r>
              <a:rPr lang="ar-IQ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alt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</a:t>
            </a:r>
            <a:r>
              <a:rPr lang="en-US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</a:t>
            </a:r>
            <a:r>
              <a:rPr lang="ar-IQ" sz="4000" b="1" dirty="0" smtClean="0"/>
              <a:t> بأشعة اكس </a:t>
            </a:r>
            <a:r>
              <a:rPr lang="en-US" sz="4000" dirty="0" smtClean="0"/>
              <a:t> </a:t>
            </a:r>
            <a:r>
              <a:rPr lang="en-US" sz="4000" dirty="0" smtClean="0">
                <a:hlinkClick r:id="rId2"/>
              </a:rPr>
              <a:t>X-ray diffraction</a:t>
            </a:r>
            <a:r>
              <a:rPr lang="en-US" sz="4000" dirty="0" smtClean="0"/>
              <a:t>  </a:t>
            </a:r>
            <a:r>
              <a:rPr lang="ar-IQ" sz="4000" b="1" dirty="0" smtClean="0"/>
              <a:t>وظهر التركيب الحلزوني </a:t>
            </a:r>
            <a:r>
              <a:rPr lang="ar-IQ" sz="4000" b="1" dirty="0" smtClean="0"/>
              <a:t>لهذه الجزيئة</a:t>
            </a:r>
            <a:r>
              <a:rPr lang="ar-IQ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endParaRPr lang="ar-IQ" alt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Rosalind Franklin </a:t>
            </a:r>
            <a:endParaRPr lang="ar-IQ" dirty="0"/>
          </a:p>
        </p:txBody>
      </p:sp>
      <p:pic>
        <p:nvPicPr>
          <p:cNvPr id="2050" name="Picture 2" descr="C:\Users\مكتب الشمس\Desktop\rosalind-franklin-carousel.x024854d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0351" y="1600200"/>
            <a:ext cx="802329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التركيب الحلزوني المزدوج لل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DNA</a:t>
            </a:r>
            <a:endParaRPr lang="ar-IQ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C:\Users\ahmed\Desktop\م3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806489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779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اشكال التركيب </a:t>
            </a:r>
            <a:r>
              <a:rPr lang="ar-IQ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الحلزوني المزدوج لل 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DNA</a:t>
            </a:r>
            <a:endParaRPr lang="ar-IQ" dirty="0"/>
          </a:p>
        </p:txBody>
      </p:sp>
      <p:pic>
        <p:nvPicPr>
          <p:cNvPr id="2050" name="Picture 2" descr="C:\Users\ahmed\Desktop\م3\تركيب الدنا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78" y="1508665"/>
            <a:ext cx="756084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277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اشكال التركيب الحلزوني المزدوج لل 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DNA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dirty="0" smtClean="0"/>
              <a:t>لوحظ ان ال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DNA</a:t>
            </a: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يوجد بثلاث اشكال رئيسية وهي :</a:t>
            </a:r>
          </a:p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الشكل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/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الشكل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ar-IQ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/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الشكل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Z</a:t>
            </a: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/</a:t>
            </a:r>
          </a:p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واجب : وضح بجدول مقارنة او الفروق بين اشكال ال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DNA</a:t>
            </a: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الثلاث .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83059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فرضيات تضاعف ال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Hypothesis  of DNA Replication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وضعت ثلاث فرضيات لتضاعف ال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DNA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هي :</a:t>
            </a:r>
          </a:p>
          <a:p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الطريقة المحافظة 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conservative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الطريقة 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شيه المحافظة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semiconservative</a:t>
            </a:r>
            <a:endParaRPr lang="ar-IQ" alt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الطريقة التشتتية او المبعثرة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dispersive</a:t>
            </a:r>
          </a:p>
          <a:p>
            <a:endParaRPr lang="en-US" alt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1364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فرضيات تضاعف </a:t>
            </a:r>
            <a:r>
              <a:rPr lang="ar-IQ" alt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7544" y="260648"/>
            <a:ext cx="8060432" cy="1368152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</a:pPr>
            <a:endParaRPr lang="en-US" altLang="en-US" sz="4400" noProof="0" dirty="0" smtClean="0"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US" altLang="en-US" sz="4400" dirty="0"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en-US" altLang="en-US" sz="4400" b="1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Hypothesis </a:t>
            </a:r>
            <a:r>
              <a:rPr kumimoji="0" lang="en-US" altLang="en-US" sz="44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of DNA Replication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855853" y="2523109"/>
            <a:ext cx="1736725" cy="304800"/>
          </a:xfrm>
          <a:prstGeom prst="rect">
            <a:avLst/>
          </a:prstGeom>
          <a:solidFill>
            <a:srgbClr val="FFCC18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 bIns="0">
            <a:spAutoFit/>
          </a:bodyPr>
          <a:lstStyle/>
          <a:p>
            <a:pPr algn="ctr"/>
            <a:r>
              <a:rPr lang="en-US" altLang="en-US" sz="2000" b="1" dirty="0">
                <a:solidFill>
                  <a:srgbClr val="CC0000"/>
                </a:solidFill>
              </a:rPr>
              <a:t>conservative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268663" y="2498725"/>
            <a:ext cx="2316162" cy="304800"/>
          </a:xfrm>
          <a:prstGeom prst="rect">
            <a:avLst/>
          </a:prstGeom>
          <a:solidFill>
            <a:srgbClr val="FFCC18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 bIns="0">
            <a:spAutoFit/>
          </a:bodyPr>
          <a:lstStyle/>
          <a:p>
            <a:pPr algn="ctr"/>
            <a:r>
              <a:rPr lang="en-US" altLang="en-US" sz="2000" b="1" dirty="0">
                <a:solidFill>
                  <a:srgbClr val="CC0000"/>
                </a:solidFill>
              </a:rPr>
              <a:t>semiconservative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6551613" y="2498725"/>
            <a:ext cx="1441450" cy="304800"/>
          </a:xfrm>
          <a:prstGeom prst="rect">
            <a:avLst/>
          </a:prstGeom>
          <a:solidFill>
            <a:srgbClr val="FFCC18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0" bIns="0">
            <a:spAutoFit/>
          </a:bodyPr>
          <a:lstStyle/>
          <a:p>
            <a:pPr algn="ctr"/>
            <a:r>
              <a:rPr lang="en-US" altLang="en-US" sz="2000" b="1" dirty="0">
                <a:solidFill>
                  <a:srgbClr val="CC0000"/>
                </a:solidFill>
              </a:rPr>
              <a:t>dispersive</a:t>
            </a:r>
          </a:p>
        </p:txBody>
      </p:sp>
      <p:pic>
        <p:nvPicPr>
          <p:cNvPr id="11" name="Picture 18" descr="16-08-ReplicationModels-L"/>
          <p:cNvPicPr>
            <a:picLocks noChangeAspect="1" noChangeArrowheads="1"/>
          </p:cNvPicPr>
          <p:nvPr/>
        </p:nvPicPr>
        <p:blipFill>
          <a:blip r:embed="rId4" cstate="print"/>
          <a:srcRect l="13499" t="42673" b="31305"/>
          <a:stretch>
            <a:fillRect/>
          </a:stretch>
        </p:blipFill>
        <p:spPr bwMode="auto">
          <a:xfrm>
            <a:off x="201613" y="5303838"/>
            <a:ext cx="8547100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9" descr="16-08-ReplicationModels-L"/>
          <p:cNvPicPr>
            <a:picLocks noChangeAspect="1" noChangeArrowheads="1"/>
          </p:cNvPicPr>
          <p:nvPr/>
        </p:nvPicPr>
        <p:blipFill>
          <a:blip r:embed="rId4" cstate="print"/>
          <a:srcRect l="13499" t="19771" b="56842"/>
          <a:stretch>
            <a:fillRect/>
          </a:stretch>
        </p:blipFill>
        <p:spPr bwMode="auto">
          <a:xfrm>
            <a:off x="201613" y="3937000"/>
            <a:ext cx="85471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190500" y="4292600"/>
            <a:ext cx="3952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3000" b="1">
                <a:solidFill>
                  <a:srgbClr val="0F116A"/>
                </a:solidFill>
              </a:rPr>
              <a:t>1</a:t>
            </a: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190500" y="5726113"/>
            <a:ext cx="3952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3000" b="1">
                <a:solidFill>
                  <a:srgbClr val="0F116A"/>
                </a:solidFill>
              </a:rPr>
              <a:t>2</a:t>
            </a:r>
          </a:p>
        </p:txBody>
      </p:sp>
      <p:pic>
        <p:nvPicPr>
          <p:cNvPr id="15" name="Picture 17" descr="16-08-ReplicationModels-L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499" b="79744"/>
          <a:stretch>
            <a:fillRect/>
          </a:stretch>
        </p:blipFill>
        <p:spPr bwMode="auto">
          <a:xfrm>
            <a:off x="215900" y="2752725"/>
            <a:ext cx="85471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90500" y="3024188"/>
            <a:ext cx="438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3000" b="1">
                <a:solidFill>
                  <a:srgbClr val="0F116A"/>
                </a:solidFill>
              </a:rPr>
              <a:t>P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6588224" y="1916832"/>
            <a:ext cx="144016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>
                <a:solidFill>
                  <a:srgbClr val="C00000"/>
                </a:solidFill>
              </a:rPr>
              <a:t>الطريقة المبعثرة 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275856" y="1916832"/>
            <a:ext cx="230425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err="1" smtClean="0"/>
              <a:t>ال</a:t>
            </a:r>
            <a:r>
              <a:rPr lang="ar-IQ" dirty="0" err="1" smtClean="0">
                <a:solidFill>
                  <a:srgbClr val="C00000"/>
                </a:solidFill>
              </a:rPr>
              <a:t>االطريقة</a:t>
            </a:r>
            <a:r>
              <a:rPr lang="ar-IQ" dirty="0" smtClean="0">
                <a:solidFill>
                  <a:srgbClr val="C00000"/>
                </a:solidFill>
              </a:rPr>
              <a:t> شبه المحافظة</a:t>
            </a:r>
            <a:endParaRPr lang="ar-IQ" dirty="0"/>
          </a:p>
        </p:txBody>
      </p:sp>
      <p:sp>
        <p:nvSpPr>
          <p:cNvPr id="19" name="مستطيل 18"/>
          <p:cNvSpPr/>
          <p:nvPr/>
        </p:nvSpPr>
        <p:spPr>
          <a:xfrm>
            <a:off x="899592" y="1916832"/>
            <a:ext cx="165618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>
                <a:solidFill>
                  <a:srgbClr val="C00000"/>
                </a:solidFill>
              </a:rPr>
              <a:t>الطريقة المحافظة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10" grpId="0" animBg="1" autoUpdateAnimBg="0"/>
      <p:bldP spid="13" grpId="0" build="p" autoUpdateAnimBg="0"/>
      <p:bldP spid="14" grpId="0" build="p" autoUpdateAnimBg="0"/>
      <p:bldP spid="1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تجربة ميسلسون وستال</a:t>
            </a:r>
            <a:endParaRPr lang="ar-IQ" dirty="0"/>
          </a:p>
        </p:txBody>
      </p:sp>
      <p:pic>
        <p:nvPicPr>
          <p:cNvPr id="2050" name="Picture 2" descr="D:\c8.16x10.model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581" y="1556792"/>
            <a:ext cx="8080838" cy="45693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فرضيات تضاعف ال</a:t>
            </a:r>
            <a:r>
              <a:rPr lang="en-US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Hypothesis  of DNA Replication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/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تجربة ميسلسون وستال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اثبت العالمان </a:t>
            </a:r>
            <a:r>
              <a:rPr lang="en-US" alt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Meselson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&amp; Stahl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الطريقة شبه المحافظة لتضاعف </a:t>
            </a:r>
            <a:r>
              <a:rPr lang="ar-IQ" alt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Semiconservative replication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باستخدام الطرد المركزي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centrifuge 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مع ملح </a:t>
            </a:r>
            <a:r>
              <a:rPr lang="ar-IQ" alt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كلوريد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alt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السيزيوم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عن 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طريق :</a:t>
            </a:r>
            <a:endParaRPr lang="ar-IQ" alt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تعليم الشريط الابوي بالنتروجين الثقيل </a:t>
            </a:r>
            <a:r>
              <a:rPr lang="en-US" altLang="en-US" baseline="30000" dirty="0" smtClean="0">
                <a:solidFill>
                  <a:srgbClr val="CC0000"/>
                </a:solidFill>
              </a:rPr>
              <a:t>15</a:t>
            </a:r>
            <a:r>
              <a:rPr lang="en-US" altLang="en-US" dirty="0" smtClean="0">
                <a:solidFill>
                  <a:srgbClr val="CC0000"/>
                </a:solidFill>
              </a:rPr>
              <a:t>N</a:t>
            </a:r>
            <a:r>
              <a:rPr lang="ar-IQ" altLang="en-US" dirty="0" smtClean="0">
                <a:solidFill>
                  <a:srgbClr val="CC0000"/>
                </a:solidFill>
              </a:rPr>
              <a:t> 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.</a:t>
            </a:r>
          </a:p>
          <a:p>
            <a:pPr algn="just"/>
            <a:r>
              <a:rPr lang="ar-IQ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تنمية عدة </a:t>
            </a:r>
            <a:r>
              <a:rPr lang="ar-IQ" alt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اجيال</a:t>
            </a:r>
            <a:r>
              <a:rPr lang="ar-IQ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من البكتريا في بيئة مشبعة بالنتروجين  </a:t>
            </a:r>
          </a:p>
          <a:p>
            <a:r>
              <a:rPr lang="en-US" altLang="en-US" u="sng" dirty="0" smtClean="0">
                <a:solidFill>
                  <a:srgbClr val="CC0000"/>
                </a:solidFill>
              </a:rPr>
              <a:t>heavy nitrogen</a:t>
            </a:r>
            <a:r>
              <a:rPr lang="en-US" altLang="en-US" dirty="0" smtClean="0"/>
              <a:t> =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baseline="30000" dirty="0" smtClean="0">
                <a:solidFill>
                  <a:srgbClr val="CC0000"/>
                </a:solidFill>
              </a:rPr>
              <a:t>15</a:t>
            </a:r>
            <a:r>
              <a:rPr lang="en-US" altLang="en-US" dirty="0" smtClean="0">
                <a:solidFill>
                  <a:srgbClr val="CC0000"/>
                </a:solidFill>
              </a:rPr>
              <a:t>N </a:t>
            </a:r>
            <a:endParaRPr lang="ar-IQ" altLang="en-US" dirty="0" smtClean="0">
              <a:solidFill>
                <a:srgbClr val="CC0000"/>
              </a:solidFill>
            </a:endParaRPr>
          </a:p>
          <a:p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تعليم الأشرطة الحديثة التكوين بالنتروجين الخفيف </a:t>
            </a:r>
            <a:endParaRPr lang="en-US" alt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altLang="en-US" u="sng" dirty="0" smtClean="0">
                <a:solidFill>
                  <a:srgbClr val="CC0000"/>
                </a:solidFill>
              </a:rPr>
              <a:t>lighter isotope</a:t>
            </a:r>
            <a:r>
              <a:rPr lang="en-US" altLang="en-US" dirty="0" smtClean="0"/>
              <a:t> = </a:t>
            </a:r>
            <a:r>
              <a:rPr lang="en-US" altLang="en-US" baseline="30000" dirty="0" smtClean="0">
                <a:solidFill>
                  <a:srgbClr val="CC0000"/>
                </a:solidFill>
              </a:rPr>
              <a:t>14</a:t>
            </a:r>
            <a:r>
              <a:rPr lang="en-US" altLang="en-US" dirty="0" smtClean="0">
                <a:solidFill>
                  <a:srgbClr val="CC0000"/>
                </a:solidFill>
              </a:rPr>
              <a:t>N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أهداف المحاضرة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Objectives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أن يكون الطالب قادرا على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ان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</a:t>
            </a: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يتعرف على ابرز التجارب التي ساهمت في تطور علم الوراثة .</a:t>
            </a: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يفهم كيف استنتج الباحثون تركيب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يعدد الفرضيات الثلاث التي اقترحت لتفسير تضاعف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DNA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يوضح نظرية جين واحد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انزيم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واحد .</a:t>
            </a: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يفسر نظرية كرفث .</a:t>
            </a: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يعرف مبدأ التحول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97891"/>
          </a:xfrm>
        </p:spPr>
        <p:txBody>
          <a:bodyPr>
            <a:normAutofit/>
          </a:bodyPr>
          <a:lstStyle/>
          <a:p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الطريقة شبه المحافظة لتضاعف </a:t>
            </a:r>
            <a:r>
              <a:rPr lang="ar-IQ" alt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Semi conservative replication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3906" b="3600"/>
          <a:stretch>
            <a:fillRect/>
          </a:stretch>
        </p:blipFill>
        <p:spPr bwMode="auto">
          <a:xfrm>
            <a:off x="337625" y="1800665"/>
            <a:ext cx="8496885" cy="4614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تجربة ميسلسون وستال</a:t>
            </a:r>
            <a:endParaRPr lang="ar-IQ" dirty="0"/>
          </a:p>
        </p:txBody>
      </p:sp>
      <p:pic>
        <p:nvPicPr>
          <p:cNvPr id="1026" name="Picture 2" descr="D:\M_SExp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1426844"/>
            <a:ext cx="7056784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-506437"/>
            <a:ext cx="8932985" cy="2518117"/>
          </a:xfrm>
        </p:spPr>
        <p:txBody>
          <a:bodyPr>
            <a:normAutofit/>
          </a:bodyPr>
          <a:lstStyle/>
          <a:p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تجربة </a:t>
            </a:r>
            <a:r>
              <a:rPr lang="ar-IQ" alt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ميسلسون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alt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وستال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التي </a:t>
            </a:r>
            <a:r>
              <a:rPr lang="ar-IQ" alt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اثبتت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تضاعف </a:t>
            </a:r>
            <a:r>
              <a:rPr lang="ar-IQ" alt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</a:t>
            </a:r>
            <a:r>
              <a:rPr lang="en-US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</a:t>
            </a:r>
            <a:r>
              <a:rPr lang="ar-IQ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بالطريقة  </a:t>
            </a:r>
            <a:r>
              <a:rPr lang="ar-IQ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شبه المحافظة </a:t>
            </a:r>
            <a:r>
              <a:rPr lang="en-US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Semi conservative replication</a:t>
            </a:r>
            <a:r>
              <a:rPr lang="ar-IQ" alt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IQ" dirty="0"/>
          </a:p>
        </p:txBody>
      </p:sp>
      <p:pic>
        <p:nvPicPr>
          <p:cNvPr id="4" name="Picture 2" descr="16-09-MeselsonStahlExp-L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r="50400" b="6708"/>
          <a:stretch>
            <a:fillRect/>
          </a:stretch>
        </p:blipFill>
        <p:spPr bwMode="auto">
          <a:xfrm>
            <a:off x="323528" y="1927274"/>
            <a:ext cx="5472608" cy="438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12"/>
          <p:cNvPicPr>
            <a:picLocks noChangeAspect="1" noChangeArrowheads="1"/>
          </p:cNvPicPr>
          <p:nvPr/>
        </p:nvPicPr>
        <p:blipFill>
          <a:blip r:embed="rId4" cstate="print"/>
          <a:srcRect t="6729"/>
          <a:stretch>
            <a:fillRect/>
          </a:stretch>
        </p:blipFill>
        <p:spPr bwMode="auto">
          <a:xfrm>
            <a:off x="6064976" y="1716258"/>
            <a:ext cx="3079023" cy="4809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8812" y="0"/>
            <a:ext cx="8517988" cy="1417638"/>
          </a:xfrm>
        </p:spPr>
        <p:txBody>
          <a:bodyPr>
            <a:normAutofit fontScale="900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العلاقة بين الجينات والبروتينات</a:t>
            </a:r>
            <a:b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فرضية جين واحد _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انزيم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واحد</a:t>
            </a:r>
            <a:b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one gene - one enzyme hypothesis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ar-IQ" dirty="0">
              <a:solidFill>
                <a:schemeClr val="accent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تمت معرفة الأساس الكيميائي للعلاقة التي تربط الجينات بالبروتينات في العام  </a:t>
            </a:r>
            <a:r>
              <a:rPr lang="en-US" dirty="0" smtClean="0"/>
              <a:t>  1941</a:t>
            </a:r>
            <a:r>
              <a:rPr lang="ar-IQ" dirty="0" err="1" smtClean="0"/>
              <a:t>اذ</a:t>
            </a:r>
            <a:r>
              <a:rPr lang="ar-IQ" dirty="0" smtClean="0"/>
              <a:t> اقترح العالمان </a:t>
            </a:r>
            <a:r>
              <a:rPr lang="ar-IQ" dirty="0" err="1" smtClean="0"/>
              <a:t>بيدل</a:t>
            </a:r>
            <a:r>
              <a:rPr lang="ar-IQ" dirty="0" smtClean="0"/>
              <a:t> </a:t>
            </a:r>
            <a:r>
              <a:rPr lang="ar-IQ" dirty="0" err="1" smtClean="0"/>
              <a:t>وتاتوم</a:t>
            </a:r>
            <a:r>
              <a:rPr lang="ar-IQ" dirty="0" smtClean="0"/>
              <a:t> </a:t>
            </a:r>
            <a:r>
              <a:rPr lang="en-US" dirty="0" smtClean="0"/>
              <a:t> </a:t>
            </a:r>
            <a:r>
              <a:rPr lang="en-US" dirty="0" smtClean="0">
                <a:hlinkClick r:id="rId2" tooltip="George Beadle"/>
              </a:rPr>
              <a:t>George Beadle</a:t>
            </a:r>
            <a:r>
              <a:rPr lang="en-US" dirty="0" smtClean="0"/>
              <a:t>  </a:t>
            </a:r>
            <a:r>
              <a:rPr lang="ar-IQ" dirty="0" smtClean="0"/>
              <a:t>و</a:t>
            </a:r>
            <a:r>
              <a:rPr lang="en-US" dirty="0" smtClean="0"/>
              <a:t> </a:t>
            </a:r>
            <a:r>
              <a:rPr lang="en-US" dirty="0" smtClean="0">
                <a:hlinkClick r:id="rId3" tooltip="Edward Tatum"/>
              </a:rPr>
              <a:t>Edward Tatum</a:t>
            </a:r>
            <a:r>
              <a:rPr lang="en-US" dirty="0" smtClean="0"/>
              <a:t>  </a:t>
            </a:r>
            <a:r>
              <a:rPr lang="ar-IQ" dirty="0" smtClean="0"/>
              <a:t> من خلال دراستهما تأثير الطفرات على فطر </a:t>
            </a:r>
            <a:r>
              <a:rPr lang="ar-IQ" dirty="0" err="1" smtClean="0"/>
              <a:t>النيورا</a:t>
            </a:r>
            <a:r>
              <a:rPr lang="ar-IQ" dirty="0" smtClean="0"/>
              <a:t> </a:t>
            </a:r>
            <a:r>
              <a:rPr lang="ar-IQ" dirty="0" err="1" smtClean="0"/>
              <a:t>سبورا</a:t>
            </a:r>
            <a:r>
              <a:rPr lang="ar-IQ" dirty="0" smtClean="0"/>
              <a:t> </a:t>
            </a:r>
            <a:r>
              <a:rPr lang="en-US" dirty="0" smtClean="0"/>
              <a:t> </a:t>
            </a:r>
            <a:r>
              <a:rPr lang="en-US" i="1" dirty="0" err="1" smtClean="0">
                <a:hlinkClick r:id="rId4" tooltip="Neurospora crassa"/>
              </a:rPr>
              <a:t>Neurospora</a:t>
            </a:r>
            <a:r>
              <a:rPr lang="en-US" i="1" dirty="0" smtClean="0">
                <a:hlinkClick r:id="rId4" tooltip="Neurospora crassa"/>
              </a:rPr>
              <a:t> </a:t>
            </a:r>
            <a:r>
              <a:rPr lang="en-US" i="1" dirty="0" err="1" smtClean="0">
                <a:hlinkClick r:id="rId4" tooltip="Neurospora crassa"/>
              </a:rPr>
              <a:t>crassa</a:t>
            </a:r>
            <a:r>
              <a:rPr lang="en-US" dirty="0" smtClean="0"/>
              <a:t> </a:t>
            </a:r>
            <a:r>
              <a:rPr lang="ar-IQ" dirty="0" smtClean="0"/>
              <a:t> (عفن الخبز) , </a:t>
            </a:r>
            <a:r>
              <a:rPr lang="ar-IQ" dirty="0" err="1" smtClean="0"/>
              <a:t>ان</a:t>
            </a:r>
            <a:r>
              <a:rPr lang="ar-IQ" dirty="0" smtClean="0"/>
              <a:t> كل جين يكون </a:t>
            </a:r>
            <a:r>
              <a:rPr lang="ar-IQ" dirty="0" err="1" smtClean="0"/>
              <a:t>مسؤلا</a:t>
            </a:r>
            <a:r>
              <a:rPr lang="ar-IQ" dirty="0" smtClean="0"/>
              <a:t> عن </a:t>
            </a:r>
            <a:r>
              <a:rPr lang="ar-IQ" dirty="0" err="1" smtClean="0"/>
              <a:t>انزيم</a:t>
            </a:r>
            <a:r>
              <a:rPr lang="ar-IQ" dirty="0" smtClean="0"/>
              <a:t> معين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one gene - one enzyme hypothesis</a:t>
            </a:r>
            <a:r>
              <a:rPr lang="ar-IQ" dirty="0" smtClean="0"/>
              <a:t> في سلسلة </a:t>
            </a:r>
            <a:r>
              <a:rPr lang="ar-IQ" dirty="0" err="1" smtClean="0"/>
              <a:t>أيض</a:t>
            </a:r>
            <a:r>
              <a:rPr lang="en-US" dirty="0" smtClean="0"/>
              <a:t>metabolism pathway </a:t>
            </a:r>
            <a:r>
              <a:rPr lang="ar-IQ" dirty="0" smtClean="0"/>
              <a:t>  معينة بالخلية, وبعد فترة تم تعديل هذه الفرضية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one gene - one polypeptide hypothesis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.</a:t>
            </a:r>
            <a:endParaRPr lang="ar-IQ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9404" y="0"/>
            <a:ext cx="8229600" cy="1417638"/>
          </a:xfrm>
        </p:spPr>
        <p:txBody>
          <a:bodyPr>
            <a:noAutofit/>
          </a:bodyPr>
          <a:lstStyle/>
          <a:p>
            <a:r>
              <a:rPr lang="ar-IQ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تجربة </a:t>
            </a:r>
            <a:r>
              <a:rPr lang="ar-IQ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بيدل</a:t>
            </a:r>
            <a:r>
              <a:rPr lang="ar-IQ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وتاتوم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one gene - one enzyme </a:t>
            </a:r>
            <a:b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hypothesis</a:t>
            </a:r>
            <a:r>
              <a:rPr lang="ar-IQ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IQ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مكتب الشمس\Desktop\35a13467c080afa2a282251f401c90c3e8e19d2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828" y="1392702"/>
            <a:ext cx="8285870" cy="5106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Google Shape;2053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78200"/>
          </a:xfrm>
          <a:prstGeom prst="rect">
            <a:avLst/>
          </a:prstGeom>
          <a:solidFill>
            <a:srgbClr val="C2D59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ar-IQ"/>
              <a:t>نبذة تاريخية </a:t>
            </a:r>
            <a:endParaRPr/>
          </a:p>
        </p:txBody>
      </p:sp>
      <p:sp>
        <p:nvSpPr>
          <p:cNvPr id="2054" name="Google Shape;2054;p1"/>
          <p:cNvSpPr txBox="1">
            <a:spLocks noGrp="1"/>
          </p:cNvSpPr>
          <p:nvPr>
            <p:ph type="body" idx="1"/>
          </p:nvPr>
        </p:nvSpPr>
        <p:spPr>
          <a:xfrm>
            <a:off x="457200" y="1268760"/>
            <a:ext cx="8229600" cy="48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14400" lvl="1" indent="-4572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Noto Sans Symbols"/>
              <a:buChar char="❖"/>
            </a:pPr>
            <a:r>
              <a:rPr lang="ar-IQ" sz="1850" dirty="0"/>
              <a:t>T.H. Morgan (1908) العالم </a:t>
            </a:r>
            <a:r>
              <a:rPr lang="ar-IQ" sz="1850" dirty="0" err="1"/>
              <a:t>مورغان</a:t>
            </a:r>
            <a:r>
              <a:rPr lang="ar-IQ" sz="1850" dirty="0"/>
              <a:t> </a:t>
            </a:r>
            <a:r>
              <a:rPr lang="ar-IQ" sz="1850" dirty="0" err="1"/>
              <a:t>اشار</a:t>
            </a:r>
            <a:r>
              <a:rPr lang="ar-IQ" sz="1850" dirty="0"/>
              <a:t> </a:t>
            </a:r>
            <a:r>
              <a:rPr lang="ar-IQ" sz="1850" dirty="0" err="1"/>
              <a:t>الى</a:t>
            </a:r>
            <a:r>
              <a:rPr lang="ar-IQ" sz="1850" dirty="0"/>
              <a:t> وجود الجينات على </a:t>
            </a:r>
            <a:r>
              <a:rPr lang="ar-IQ" sz="1850" dirty="0" err="1"/>
              <a:t>الكروموسومات</a:t>
            </a:r>
            <a:r>
              <a:rPr lang="ar-IQ" sz="1850" dirty="0"/>
              <a:t> </a:t>
            </a:r>
            <a:endParaRPr sz="1850" dirty="0"/>
          </a:p>
          <a:p>
            <a:pPr marL="1257300" lvl="2" indent="-342900" algn="r" rtl="1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Clr>
                <a:srgbClr val="CC0000"/>
              </a:buClr>
              <a:buSzPts val="2035"/>
              <a:buFont typeface="Noto Sans Symbols"/>
              <a:buChar char="❖"/>
            </a:pPr>
            <a:r>
              <a:rPr lang="ar-IQ" sz="2035" dirty="0">
                <a:solidFill>
                  <a:srgbClr val="CC0000"/>
                </a:solidFill>
              </a:rPr>
              <a:t>genes are on chromosomes</a:t>
            </a:r>
            <a:endParaRPr sz="2035" dirty="0"/>
          </a:p>
          <a:p>
            <a:pPr marL="914400" lvl="1" indent="-457200" algn="r" rtl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Noto Sans Symbols"/>
              <a:buChar char="❖"/>
            </a:pPr>
            <a:r>
              <a:rPr lang="ar-IQ" sz="1850" dirty="0"/>
              <a:t>Frederick Griffith (1928) </a:t>
            </a:r>
            <a:r>
              <a:rPr lang="ar-IQ" sz="1850" dirty="0" err="1"/>
              <a:t>اشار</a:t>
            </a:r>
            <a:r>
              <a:rPr lang="ar-IQ" sz="1850" dirty="0"/>
              <a:t> </a:t>
            </a:r>
            <a:r>
              <a:rPr lang="ar-IQ" sz="1850" dirty="0" err="1"/>
              <a:t>الى</a:t>
            </a:r>
            <a:r>
              <a:rPr lang="ar-IQ" sz="1850" dirty="0"/>
              <a:t> مبدأ التحول الوراثي </a:t>
            </a:r>
            <a:r>
              <a:rPr lang="ar-IQ" sz="1850" dirty="0" err="1"/>
              <a:t>واثره</a:t>
            </a:r>
            <a:r>
              <a:rPr lang="ar-IQ" sz="1850" dirty="0"/>
              <a:t> في </a:t>
            </a:r>
            <a:r>
              <a:rPr lang="ar-IQ" sz="1850" dirty="0" err="1"/>
              <a:t>التغييرالمظهري</a:t>
            </a:r>
            <a:r>
              <a:rPr lang="ar-IQ" sz="1850" dirty="0"/>
              <a:t> .</a:t>
            </a:r>
            <a:endParaRPr sz="1850" dirty="0"/>
          </a:p>
          <a:p>
            <a:pPr marL="1257300" lvl="2" indent="-342900" algn="r" rtl="1">
              <a:lnSpc>
                <a:spcPct val="90000"/>
              </a:lnSpc>
              <a:spcBef>
                <a:spcPts val="351"/>
              </a:spcBef>
              <a:spcAft>
                <a:spcPts val="0"/>
              </a:spcAft>
              <a:buClr>
                <a:srgbClr val="CC0000"/>
              </a:buClr>
              <a:buSzPts val="1757"/>
              <a:buFont typeface="Noto Sans Symbols"/>
              <a:buChar char="❖"/>
            </a:pPr>
            <a:r>
              <a:rPr lang="ar-IQ" sz="1757" dirty="0">
                <a:solidFill>
                  <a:srgbClr val="CC0000"/>
                </a:solidFill>
              </a:rPr>
              <a:t>a transforming factor can change phenotype</a:t>
            </a:r>
            <a:endParaRPr sz="1757" dirty="0"/>
          </a:p>
          <a:p>
            <a:pPr marL="914400" lvl="1" indent="-457200" algn="r" rtl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Noto Sans Symbols"/>
              <a:buChar char="❖"/>
            </a:pPr>
            <a:r>
              <a:rPr lang="ar-IQ" sz="1850" dirty="0"/>
              <a:t>Avery, McCarty &amp; MacLeod (1944 ) اثبتوا </a:t>
            </a:r>
            <a:r>
              <a:rPr lang="ar-IQ" sz="1850" dirty="0" err="1"/>
              <a:t>ان</a:t>
            </a:r>
            <a:r>
              <a:rPr lang="ar-IQ" sz="1850" dirty="0"/>
              <a:t> عامل التحول في البكتريا هو </a:t>
            </a:r>
            <a:r>
              <a:rPr lang="ar-IQ" sz="1850" dirty="0" err="1"/>
              <a:t>ال</a:t>
            </a:r>
            <a:r>
              <a:rPr lang="ar-IQ" sz="1850" dirty="0"/>
              <a:t>DNA .</a:t>
            </a:r>
            <a:endParaRPr sz="1850" dirty="0"/>
          </a:p>
          <a:p>
            <a:pPr marL="1257300" lvl="2" indent="-342900" algn="r" rtl="1">
              <a:lnSpc>
                <a:spcPct val="90000"/>
              </a:lnSpc>
              <a:spcBef>
                <a:spcPts val="351"/>
              </a:spcBef>
              <a:spcAft>
                <a:spcPts val="0"/>
              </a:spcAft>
              <a:buClr>
                <a:srgbClr val="CC0000"/>
              </a:buClr>
              <a:buSzPts val="1757"/>
              <a:buFont typeface="Noto Sans Symbols"/>
              <a:buChar char="❖"/>
            </a:pPr>
            <a:r>
              <a:rPr lang="ar-IQ" sz="1757" dirty="0">
                <a:solidFill>
                  <a:srgbClr val="CC0000"/>
                </a:solidFill>
              </a:rPr>
              <a:t>transforming factor is DNA</a:t>
            </a:r>
            <a:endParaRPr sz="1757" dirty="0"/>
          </a:p>
          <a:p>
            <a:pPr marL="914400" lvl="1" indent="-457200" algn="r" rtl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Noto Sans Symbols"/>
              <a:buChar char="❖"/>
            </a:pPr>
            <a:r>
              <a:rPr lang="ar-IQ" sz="1850" dirty="0"/>
              <a:t>Erwin Chargaff (1947) اكتشف مبدأ </a:t>
            </a:r>
            <a:r>
              <a:rPr lang="ar-IQ" sz="1850" dirty="0" err="1"/>
              <a:t>الازدواح</a:t>
            </a:r>
            <a:r>
              <a:rPr lang="ar-IQ" sz="1850" dirty="0"/>
              <a:t> القاعدي .</a:t>
            </a:r>
            <a:endParaRPr sz="1850" dirty="0"/>
          </a:p>
          <a:p>
            <a:pPr marL="1257300" lvl="2" indent="-342900" algn="r" rtl="1">
              <a:lnSpc>
                <a:spcPct val="90000"/>
              </a:lnSpc>
              <a:spcBef>
                <a:spcPts val="351"/>
              </a:spcBef>
              <a:spcAft>
                <a:spcPts val="0"/>
              </a:spcAft>
              <a:buClr>
                <a:srgbClr val="CC0000"/>
              </a:buClr>
              <a:buSzPts val="1757"/>
              <a:buFont typeface="Noto Sans Symbols"/>
              <a:buChar char="❖"/>
            </a:pPr>
            <a:r>
              <a:rPr lang="ar-IQ" sz="1757" dirty="0" smtClean="0">
                <a:solidFill>
                  <a:srgbClr val="CC0000"/>
                </a:solidFill>
              </a:rPr>
              <a:t>Chargaff </a:t>
            </a:r>
            <a:r>
              <a:rPr lang="ar-IQ" sz="1757" dirty="0">
                <a:solidFill>
                  <a:srgbClr val="CC0000"/>
                </a:solidFill>
              </a:rPr>
              <a:t>rules</a:t>
            </a:r>
            <a:r>
              <a:rPr lang="ar-IQ" sz="1757" dirty="0" smtClean="0">
                <a:solidFill>
                  <a:srgbClr val="CC0000"/>
                </a:solidFill>
              </a:rPr>
              <a:t>: </a:t>
            </a:r>
            <a:r>
              <a:rPr lang="ar-IQ" sz="1757" dirty="0">
                <a:solidFill>
                  <a:srgbClr val="CC0000"/>
                </a:solidFill>
              </a:rPr>
              <a:t>A = T, C = G</a:t>
            </a:r>
            <a:endParaRPr sz="1757" dirty="0"/>
          </a:p>
          <a:p>
            <a:pPr marL="914400" lvl="1" indent="-457200" algn="r" rtl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Noto Sans Symbols"/>
              <a:buChar char="❖"/>
            </a:pPr>
            <a:r>
              <a:rPr lang="ar-IQ" sz="1850" dirty="0"/>
              <a:t>Hershey &amp; Chase  (1952)</a:t>
            </a:r>
            <a:r>
              <a:rPr lang="ar-IQ" sz="1850" dirty="0" err="1"/>
              <a:t>اكدوا</a:t>
            </a:r>
            <a:r>
              <a:rPr lang="ar-IQ" sz="1850" dirty="0"/>
              <a:t> </a:t>
            </a:r>
            <a:r>
              <a:rPr lang="ar-IQ" sz="1850" dirty="0" err="1"/>
              <a:t>ان</a:t>
            </a:r>
            <a:r>
              <a:rPr lang="ar-IQ" sz="1850" dirty="0"/>
              <a:t> </a:t>
            </a:r>
            <a:r>
              <a:rPr lang="ar-IQ" sz="1850" dirty="0" err="1"/>
              <a:t>ال</a:t>
            </a:r>
            <a:r>
              <a:rPr lang="ar-IQ" sz="1850" dirty="0"/>
              <a:t> DNA هو المادة الوراثية </a:t>
            </a:r>
            <a:endParaRPr sz="1850" dirty="0"/>
          </a:p>
          <a:p>
            <a:pPr marL="1257300" lvl="2" indent="-342900" algn="r" rtl="1">
              <a:lnSpc>
                <a:spcPct val="90000"/>
              </a:lnSpc>
              <a:spcBef>
                <a:spcPts val="351"/>
              </a:spcBef>
              <a:spcAft>
                <a:spcPts val="0"/>
              </a:spcAft>
              <a:buClr>
                <a:srgbClr val="CC0000"/>
              </a:buClr>
              <a:buSzPts val="1757"/>
              <a:buFont typeface="Noto Sans Symbols"/>
              <a:buChar char="❖"/>
            </a:pPr>
            <a:r>
              <a:rPr lang="ar-IQ" sz="1757" dirty="0">
                <a:solidFill>
                  <a:srgbClr val="CC0000"/>
                </a:solidFill>
              </a:rPr>
              <a:t>confirmation that DNA is genetic material</a:t>
            </a:r>
            <a:endParaRPr sz="1757" dirty="0"/>
          </a:p>
          <a:p>
            <a:pPr marL="914400" lvl="1" indent="-457200" algn="r" rtl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Noto Sans Symbols"/>
              <a:buChar char="❖"/>
            </a:pPr>
            <a:r>
              <a:rPr lang="ar-IQ" sz="1850" dirty="0"/>
              <a:t>Watson &amp; Crick  (1953) استنتجوا التركيب الحلزوني المزدوج </a:t>
            </a:r>
            <a:r>
              <a:rPr lang="ar-IQ" sz="1850" dirty="0" err="1"/>
              <a:t>لل</a:t>
            </a:r>
            <a:r>
              <a:rPr lang="ar-IQ" sz="1850" dirty="0"/>
              <a:t> DNA .</a:t>
            </a:r>
            <a:endParaRPr sz="1850" dirty="0"/>
          </a:p>
          <a:p>
            <a:pPr marL="1257300" lvl="2" indent="-342900" algn="r" rtl="1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Clr>
                <a:srgbClr val="CC0000"/>
              </a:buClr>
              <a:buSzPts val="2035"/>
              <a:buFont typeface="Noto Sans Symbols"/>
              <a:buChar char="❖"/>
            </a:pPr>
            <a:r>
              <a:rPr lang="ar-IQ" sz="2035" dirty="0">
                <a:solidFill>
                  <a:srgbClr val="CC0000"/>
                </a:solidFill>
              </a:rPr>
              <a:t>determined double helix structure of DNA</a:t>
            </a:r>
            <a:endParaRPr sz="2035" dirty="0"/>
          </a:p>
          <a:p>
            <a:pPr marL="914400" lvl="1" indent="-457200" algn="r" rtl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Noto Sans Symbols"/>
              <a:buChar char="❖"/>
            </a:pPr>
            <a:r>
              <a:rPr lang="ar-IQ" sz="1850" dirty="0"/>
              <a:t>Meselson &amp; Stahl  (1958) اثبتوا بالتجربة </a:t>
            </a:r>
            <a:r>
              <a:rPr lang="ar-IQ" sz="1850" dirty="0" err="1" smtClean="0"/>
              <a:t>ان</a:t>
            </a:r>
            <a:r>
              <a:rPr lang="ar-IQ" sz="1850" dirty="0" smtClean="0"/>
              <a:t> تضاعف  </a:t>
            </a:r>
            <a:r>
              <a:rPr lang="ar-IQ" sz="1850" dirty="0" err="1"/>
              <a:t>ال</a:t>
            </a:r>
            <a:r>
              <a:rPr lang="ar-IQ" sz="1850" dirty="0"/>
              <a:t>  DNA </a:t>
            </a:r>
            <a:r>
              <a:rPr lang="ar-IQ" sz="1850" dirty="0" smtClean="0"/>
              <a:t>يتمم بالطريقة </a:t>
            </a:r>
            <a:r>
              <a:rPr lang="ar-IQ" sz="1850" dirty="0"/>
              <a:t>شبه المحافظة .</a:t>
            </a:r>
            <a:endParaRPr sz="1850" dirty="0"/>
          </a:p>
          <a:p>
            <a:pPr marL="1257300" lvl="2" indent="-342900" algn="r" rtl="1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rgbClr val="CC0000"/>
              </a:buClr>
              <a:buSzPts val="2405"/>
              <a:buFont typeface="Noto Sans Symbols"/>
              <a:buChar char="❖"/>
            </a:pPr>
            <a:r>
              <a:rPr lang="ar-IQ" sz="2405" dirty="0">
                <a:solidFill>
                  <a:srgbClr val="CC0000"/>
                </a:solidFill>
              </a:rPr>
              <a:t>semi-conservative replication</a:t>
            </a:r>
            <a:endParaRPr sz="2405" dirty="0"/>
          </a:p>
          <a:p>
            <a:pPr marL="342900" lvl="0" indent="-154940" algn="r" rtl="1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مبدأ التحول 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“Transforming Factor “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  <a:solidFill>
            <a:schemeClr val="accent2"/>
          </a:solidFill>
        </p:spPr>
        <p:txBody>
          <a:bodyPr/>
          <a:lstStyle/>
          <a:p>
            <a:pPr algn="just"/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تجربة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كريفث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1928</a:t>
            </a:r>
            <a:endParaRPr lang="ar-IQ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يوجد نوعان من البكتريا </a:t>
            </a:r>
            <a:r>
              <a:rPr lang="en-US" alt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Streptococcus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pneumonia bacteria 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احدهما مرضي يسبب الإصابة بمرض ذات الرئة والموت ويكون مستعمرات ناعمة 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smooth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وتسمى بكتريا 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النوع الأخر غير مرضي وتكون مستعمراته خشنة 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rough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ويسمى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R</a:t>
            </a:r>
            <a:endParaRPr lang="ar-IQ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alt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اجرى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العالم كرفث تجربة يمكن تلخيصها بالاتي :</a:t>
            </a:r>
            <a:endParaRPr lang="en-US" alt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Picture 18" descr="14_04d"/>
          <p:cNvPicPr>
            <a:picLocks noChangeAspect="1" noChangeArrowheads="1"/>
          </p:cNvPicPr>
          <p:nvPr/>
        </p:nvPicPr>
        <p:blipFill>
          <a:blip r:embed="rId5" cstate="print"/>
          <a:srcRect l="33749" t="14999" r="32625" b="7500"/>
          <a:stretch>
            <a:fillRect/>
          </a:stretch>
        </p:blipFill>
        <p:spPr bwMode="auto">
          <a:xfrm>
            <a:off x="6718300" y="1905000"/>
            <a:ext cx="24257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 descr="14_04a"/>
          <p:cNvPicPr>
            <a:picLocks noChangeAspect="1" noChangeArrowheads="1"/>
          </p:cNvPicPr>
          <p:nvPr/>
        </p:nvPicPr>
        <p:blipFill>
          <a:blip r:embed="rId6" cstate="print"/>
          <a:srcRect l="24750" t="2251" r="27000"/>
          <a:stretch>
            <a:fillRect/>
          </a:stretch>
        </p:blipFill>
        <p:spPr bwMode="auto">
          <a:xfrm>
            <a:off x="0" y="1560513"/>
            <a:ext cx="2886075" cy="438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4" descr="14_04c"/>
          <p:cNvPicPr>
            <a:picLocks noChangeAspect="1" noChangeArrowheads="1"/>
          </p:cNvPicPr>
          <p:nvPr/>
        </p:nvPicPr>
        <p:blipFill>
          <a:blip r:embed="rId7" cstate="print"/>
          <a:srcRect l="33749" t="7500" r="31500"/>
          <a:stretch>
            <a:fillRect/>
          </a:stretch>
        </p:blipFill>
        <p:spPr bwMode="auto">
          <a:xfrm>
            <a:off x="4495800" y="1676400"/>
            <a:ext cx="2257425" cy="450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0" descr="14_04b"/>
          <p:cNvPicPr>
            <a:picLocks noChangeAspect="1" noChangeArrowheads="1"/>
          </p:cNvPicPr>
          <p:nvPr/>
        </p:nvPicPr>
        <p:blipFill>
          <a:blip r:embed="rId8" cstate="print"/>
          <a:srcRect l="33749" t="7500" r="31500"/>
          <a:stretch>
            <a:fillRect/>
          </a:stretch>
        </p:blipFill>
        <p:spPr bwMode="auto">
          <a:xfrm>
            <a:off x="2314575" y="1665288"/>
            <a:ext cx="2257425" cy="450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09600" y="188640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ar-IQ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مبدأ التحول </a:t>
            </a:r>
            <a:r>
              <a:rPr lang="en-US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“Transforming Factor “</a:t>
            </a:r>
            <a:endParaRPr kumimoji="0" lang="en-US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1000" y="5570320"/>
            <a:ext cx="84582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ar-IQ" altLang="en-US" sz="2600" b="1" dirty="0" smtClean="0">
                <a:solidFill>
                  <a:srgbClr val="CC0000"/>
                </a:solidFill>
              </a:rPr>
              <a:t>التحول هو تغيير بالمظهر ناتج من انتقال المادة المسببة للمرض من البكتريا المقتولة بالحرارة </a:t>
            </a:r>
            <a:r>
              <a:rPr lang="ar-IQ" altLang="en-US" sz="2600" b="1" dirty="0" err="1" smtClean="0">
                <a:solidFill>
                  <a:srgbClr val="CC0000"/>
                </a:solidFill>
              </a:rPr>
              <a:t>الى</a:t>
            </a:r>
            <a:r>
              <a:rPr lang="ar-IQ" altLang="en-US" sz="2600" b="1" dirty="0" smtClean="0">
                <a:solidFill>
                  <a:srgbClr val="CC0000"/>
                </a:solidFill>
              </a:rPr>
              <a:t> البكتريا غير الممرضة  </a:t>
            </a:r>
            <a:r>
              <a:rPr lang="en-US" altLang="en-US" sz="2600" b="1" dirty="0" smtClean="0">
                <a:solidFill>
                  <a:srgbClr val="CC0000"/>
                </a:solidFill>
              </a:rPr>
              <a:t>Transformation </a:t>
            </a:r>
            <a:r>
              <a:rPr lang="en-US" altLang="en-US" sz="2600" b="1" dirty="0"/>
              <a:t>=</a:t>
            </a:r>
            <a:r>
              <a:rPr lang="en-US" altLang="en-US" sz="2600" b="1" dirty="0">
                <a:solidFill>
                  <a:srgbClr val="CC0000"/>
                </a:solidFill>
              </a:rPr>
              <a:t> </a:t>
            </a:r>
            <a:r>
              <a:rPr lang="en-US" altLang="en-US" sz="2600" b="1" dirty="0"/>
              <a:t>change in </a:t>
            </a:r>
            <a:r>
              <a:rPr lang="en-US" altLang="en-US" sz="2600" b="1" dirty="0" smtClean="0"/>
              <a:t>phenotype</a:t>
            </a:r>
            <a:endParaRPr lang="en-US" altLang="en-US" sz="2600" b="1" dirty="0">
              <a:solidFill>
                <a:srgbClr val="0F116A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79511" y="1196752"/>
            <a:ext cx="1817563" cy="798680"/>
          </a:xfrm>
          <a:prstGeom prst="rect">
            <a:avLst/>
          </a:prstGeom>
          <a:solidFill>
            <a:srgbClr val="FFEA18"/>
          </a:solidFill>
          <a:ln w="9525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en-US" sz="1800" b="1" dirty="0">
                <a:solidFill>
                  <a:srgbClr val="000000"/>
                </a:solidFill>
              </a:rPr>
              <a:t>live </a:t>
            </a:r>
            <a:r>
              <a:rPr lang="en-US" altLang="en-US" sz="1800" b="1" u="sng" dirty="0" smtClean="0">
                <a:solidFill>
                  <a:srgbClr val="CC0000"/>
                </a:solidFill>
              </a:rPr>
              <a:t>pathogenic</a:t>
            </a:r>
            <a:r>
              <a:rPr lang="ar-IQ" altLang="en-US" b="1" dirty="0">
                <a:solidFill>
                  <a:srgbClr val="000000"/>
                </a:solidFill>
              </a:rPr>
              <a:t> بكتريا </a:t>
            </a:r>
            <a:r>
              <a:rPr lang="en-US" altLang="en-US" b="1" dirty="0" smtClean="0">
                <a:solidFill>
                  <a:srgbClr val="000000"/>
                </a:solidFill>
              </a:rPr>
              <a:t>S</a:t>
            </a:r>
            <a:r>
              <a:rPr lang="ar-IQ" altLang="en-US" b="1" dirty="0" smtClean="0">
                <a:solidFill>
                  <a:srgbClr val="000000"/>
                </a:solidFill>
              </a:rPr>
              <a:t>حية </a:t>
            </a:r>
            <a:endParaRPr lang="en-US" altLang="en-US" sz="1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sz="1800" b="1" dirty="0">
                <a:solidFill>
                  <a:srgbClr val="000000"/>
                </a:solidFill>
              </a:rPr>
              <a:t>strain of </a:t>
            </a:r>
            <a:r>
              <a:rPr lang="en-US" altLang="en-US" sz="1800" b="1" i="1" dirty="0">
                <a:solidFill>
                  <a:srgbClr val="000000"/>
                </a:solidFill>
              </a:rPr>
              <a:t>bacteria</a:t>
            </a:r>
            <a:endParaRPr lang="en-US" altLang="en-US" sz="2000" b="1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123728" y="1124744"/>
            <a:ext cx="1800200" cy="798680"/>
          </a:xfrm>
          <a:prstGeom prst="rect">
            <a:avLst/>
          </a:prstGeom>
          <a:solidFill>
            <a:srgbClr val="FFEA18"/>
          </a:solidFill>
          <a:ln w="9525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eaLnBrk="1" hangingPunct="1">
              <a:lnSpc>
                <a:spcPct val="85000"/>
              </a:lnSpc>
            </a:pPr>
            <a:r>
              <a:rPr lang="ar-IQ" altLang="en-US" sz="1800" b="1" dirty="0" smtClean="0">
                <a:solidFill>
                  <a:srgbClr val="000000"/>
                </a:solidFill>
              </a:rPr>
              <a:t>بكتريا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R</a:t>
            </a:r>
            <a:r>
              <a:rPr lang="ar-IQ" altLang="en-US" sz="1800" b="1" dirty="0" smtClean="0">
                <a:solidFill>
                  <a:srgbClr val="000000"/>
                </a:solidFill>
              </a:rPr>
              <a:t>حية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live </a:t>
            </a:r>
            <a:r>
              <a:rPr lang="en-US" altLang="en-US" sz="1800" b="1" u="sng" dirty="0">
                <a:solidFill>
                  <a:srgbClr val="008040"/>
                </a:solidFill>
              </a:rPr>
              <a:t>non-pathogenic</a:t>
            </a:r>
            <a:endParaRPr lang="en-US" altLang="en-US" sz="1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sz="1800" b="1" dirty="0">
                <a:solidFill>
                  <a:srgbClr val="000000"/>
                </a:solidFill>
              </a:rPr>
              <a:t>strain of </a:t>
            </a:r>
            <a:r>
              <a:rPr lang="en-US" altLang="en-US" sz="1800" b="1" i="1" dirty="0">
                <a:solidFill>
                  <a:srgbClr val="000000"/>
                </a:solidFill>
              </a:rPr>
              <a:t>bacteria</a:t>
            </a:r>
            <a:endParaRPr lang="en-US" altLang="en-US" sz="2000" b="1" dirty="0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69850" y="4106863"/>
            <a:ext cx="1035050" cy="30638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lIns="45720" tIns="0" rIns="45720" bIns="0" anchor="ctr">
            <a:spAutoFit/>
          </a:bodyPr>
          <a:lstStyle/>
          <a:p>
            <a:pPr algn="ctr"/>
            <a:r>
              <a:rPr lang="en-US" altLang="en-US" sz="1800" b="1">
                <a:solidFill>
                  <a:schemeClr val="bg1"/>
                </a:solidFill>
              </a:rPr>
              <a:t>mice die</a:t>
            </a:r>
            <a:endParaRPr lang="en-US" altLang="en-US" sz="1800" b="1" u="sng">
              <a:solidFill>
                <a:schemeClr val="bg1"/>
              </a:solidFill>
            </a:endParaRP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2346325" y="4106863"/>
            <a:ext cx="1085850" cy="306387"/>
          </a:xfrm>
          <a:prstGeom prst="roundRect">
            <a:avLst>
              <a:gd name="adj" fmla="val 16667"/>
            </a:avLst>
          </a:prstGeom>
          <a:solidFill>
            <a:srgbClr val="008040"/>
          </a:solidFill>
          <a:ln w="9525">
            <a:noFill/>
            <a:round/>
            <a:headEnd/>
            <a:tailEnd/>
          </a:ln>
          <a:effectLst/>
        </p:spPr>
        <p:txBody>
          <a:bodyPr wrap="none" lIns="45720" tIns="0" rIns="45720" bIns="0" anchor="ctr">
            <a:spAutoFit/>
          </a:bodyPr>
          <a:lstStyle/>
          <a:p>
            <a:pPr algn="ctr"/>
            <a:r>
              <a:rPr lang="en-US" altLang="en-US" sz="1800" b="1">
                <a:solidFill>
                  <a:schemeClr val="bg1"/>
                </a:solidFill>
              </a:rPr>
              <a:t>mice live</a:t>
            </a:r>
            <a:endParaRPr lang="en-US" altLang="en-US" sz="1800" b="1" u="sng">
              <a:solidFill>
                <a:schemeClr val="bg1"/>
              </a:solidFill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4139952" y="1196752"/>
            <a:ext cx="2749798" cy="798680"/>
          </a:xfrm>
          <a:prstGeom prst="rect">
            <a:avLst/>
          </a:prstGeom>
          <a:solidFill>
            <a:srgbClr val="FFEA18"/>
          </a:solidFill>
          <a:ln w="9525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eaLnBrk="1" hangingPunct="1">
              <a:lnSpc>
                <a:spcPct val="85000"/>
              </a:lnSpc>
            </a:pPr>
            <a:r>
              <a:rPr lang="en-US" altLang="en-US" sz="1800" b="1" dirty="0">
                <a:solidFill>
                  <a:srgbClr val="000000"/>
                </a:solidFill>
              </a:rPr>
              <a:t>heat-killed </a:t>
            </a:r>
            <a:r>
              <a:rPr lang="ar-IQ" altLang="en-US" sz="1800" b="1" dirty="0" smtClean="0">
                <a:solidFill>
                  <a:srgbClr val="000000"/>
                </a:solidFill>
              </a:rPr>
              <a:t>بكتريا مرضية  مقتولة بالحرارة </a:t>
            </a:r>
            <a:r>
              <a:rPr lang="en-US" altLang="en-US" sz="1800" b="1" dirty="0">
                <a:solidFill>
                  <a:srgbClr val="000000"/>
                </a:solidFill>
              </a:rPr>
              <a:t/>
            </a:r>
            <a:br>
              <a:rPr lang="en-US" altLang="en-US" sz="1800" b="1" dirty="0">
                <a:solidFill>
                  <a:srgbClr val="000000"/>
                </a:solidFill>
              </a:rPr>
            </a:br>
            <a:r>
              <a:rPr lang="en-US" altLang="en-US" sz="1800" b="1" u="sng" dirty="0">
                <a:solidFill>
                  <a:srgbClr val="CC0000"/>
                </a:solidFill>
              </a:rPr>
              <a:t>pathogenic</a:t>
            </a:r>
            <a:r>
              <a:rPr lang="en-US" altLang="en-US" sz="1800" b="1" dirty="0">
                <a:solidFill>
                  <a:srgbClr val="000000"/>
                </a:solidFill>
              </a:rPr>
              <a:t> </a:t>
            </a:r>
            <a:r>
              <a:rPr lang="en-US" altLang="en-US" sz="1800" b="1" i="1" dirty="0">
                <a:solidFill>
                  <a:srgbClr val="000000"/>
                </a:solidFill>
              </a:rPr>
              <a:t>bacteria</a:t>
            </a:r>
            <a:endParaRPr lang="en-US" altLang="en-US" sz="2000" b="1" dirty="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086600" y="908721"/>
            <a:ext cx="1806575" cy="1034129"/>
          </a:xfrm>
          <a:prstGeom prst="rect">
            <a:avLst/>
          </a:prstGeom>
          <a:solidFill>
            <a:srgbClr val="FFEA18"/>
          </a:solidFill>
          <a:ln w="9525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eaLnBrk="1" hangingPunct="1">
              <a:lnSpc>
                <a:spcPct val="85000"/>
              </a:lnSpc>
            </a:pPr>
            <a:r>
              <a:rPr lang="en-US" altLang="en-US" sz="1800" b="1" dirty="0">
                <a:solidFill>
                  <a:srgbClr val="000000"/>
                </a:solidFill>
              </a:rPr>
              <a:t>mix heat-killed </a:t>
            </a:r>
            <a:br>
              <a:rPr lang="en-US" altLang="en-US" sz="1800" b="1" dirty="0">
                <a:solidFill>
                  <a:srgbClr val="000000"/>
                </a:solidFill>
              </a:rPr>
            </a:br>
            <a:r>
              <a:rPr lang="en-US" altLang="en-US" sz="1800" b="1" u="sng" dirty="0">
                <a:solidFill>
                  <a:srgbClr val="CC0000"/>
                </a:solidFill>
              </a:rPr>
              <a:t>pathogenic</a:t>
            </a:r>
            <a:r>
              <a:rPr lang="en-US" altLang="en-US" sz="1800" b="1" dirty="0">
                <a:solidFill>
                  <a:srgbClr val="000000"/>
                </a:solidFill>
              </a:rPr>
              <a:t> &amp; </a:t>
            </a:r>
            <a:br>
              <a:rPr lang="en-US" altLang="en-US" sz="1800" b="1" dirty="0">
                <a:solidFill>
                  <a:srgbClr val="000000"/>
                </a:solidFill>
              </a:rPr>
            </a:br>
            <a:r>
              <a:rPr lang="en-US" altLang="en-US" sz="1800" b="1" u="sng" dirty="0">
                <a:solidFill>
                  <a:srgbClr val="008040"/>
                </a:solidFill>
              </a:rPr>
              <a:t>non-pathogenic</a:t>
            </a:r>
            <a:endParaRPr lang="en-US" altLang="en-US" sz="1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sz="1800" b="1" i="1" dirty="0">
                <a:solidFill>
                  <a:srgbClr val="000000"/>
                </a:solidFill>
              </a:rPr>
              <a:t>bacteria</a:t>
            </a: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4679950" y="4106863"/>
            <a:ext cx="1085850" cy="306387"/>
          </a:xfrm>
          <a:prstGeom prst="roundRect">
            <a:avLst>
              <a:gd name="adj" fmla="val 16667"/>
            </a:avLst>
          </a:prstGeom>
          <a:solidFill>
            <a:srgbClr val="008040"/>
          </a:solidFill>
          <a:ln w="9525">
            <a:noFill/>
            <a:round/>
            <a:headEnd/>
            <a:tailEnd/>
          </a:ln>
          <a:effectLst/>
        </p:spPr>
        <p:txBody>
          <a:bodyPr wrap="none" lIns="45720" tIns="0" rIns="45720" bIns="0" anchor="ctr">
            <a:spAutoFit/>
          </a:bodyPr>
          <a:lstStyle/>
          <a:p>
            <a:pPr algn="ctr"/>
            <a:r>
              <a:rPr lang="en-US" altLang="en-US" sz="1800" b="1">
                <a:solidFill>
                  <a:schemeClr val="bg1"/>
                </a:solidFill>
              </a:rPr>
              <a:t>mice live</a:t>
            </a:r>
            <a:endParaRPr lang="en-US" altLang="en-US" sz="1800" b="1" u="sng">
              <a:solidFill>
                <a:schemeClr val="bg1"/>
              </a:solidFill>
            </a:endParaRPr>
          </a:p>
        </p:txBody>
      </p:sp>
      <p:sp>
        <p:nvSpPr>
          <p:cNvPr id="18" name="AutoShape 19"/>
          <p:cNvSpPr>
            <a:spLocks noChangeArrowheads="1"/>
          </p:cNvSpPr>
          <p:nvPr/>
        </p:nvSpPr>
        <p:spPr bwMode="auto">
          <a:xfrm>
            <a:off x="6737350" y="4106863"/>
            <a:ext cx="1035050" cy="306387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lIns="45720" tIns="0" rIns="45720" bIns="0" anchor="ctr">
            <a:spAutoFit/>
          </a:bodyPr>
          <a:lstStyle/>
          <a:p>
            <a:pPr algn="ctr"/>
            <a:r>
              <a:rPr lang="en-US" altLang="en-US" sz="1800" b="1">
                <a:solidFill>
                  <a:schemeClr val="bg1"/>
                </a:solidFill>
              </a:rPr>
              <a:t>mice die</a:t>
            </a:r>
            <a:endParaRPr lang="en-US" altLang="en-US" sz="1800" b="1" u="sng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r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r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ar-IQ" alt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</a:t>
            </a:r>
            <a:r>
              <a:rPr lang="ar-IQ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DNA</a:t>
            </a:r>
            <a:r>
              <a:rPr lang="en-US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هو عامل التحول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أثبتت </a:t>
            </a:r>
            <a:r>
              <a:rPr lang="ar-IQ" alt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تجارب العلماء</a:t>
            </a:r>
            <a:r>
              <a:rPr lang="en-US" alt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Avery, McCarty &amp; MacLeod 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بعد كرفث </a:t>
            </a:r>
            <a:r>
              <a:rPr lang="ar-IQ" alt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الى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altLang="en-US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ان</a:t>
            </a:r>
            <a:r>
              <a:rPr lang="ar-IQ" alt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altLang="en-US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</a:t>
            </a:r>
            <a:r>
              <a:rPr lang="en-US" alt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  </a:t>
            </a:r>
            <a:r>
              <a:rPr lang="ar-IQ" alt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هو عامل التحول 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قاموا باستخلاص البروتين والحمض 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 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كل على حدة من البكتريا الممرضة  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ar-IQ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.</a:t>
            </a: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حقنوا البروتين في البكتريا غير المرضية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ولاحظوا أثرها على الفئران ---     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فوجدوا انه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لم يحدث تأثير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عليها .</a:t>
            </a:r>
            <a:endParaRPr lang="ar-IQ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حقنوا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DNA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في البكتريا غير المرضية ---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لاحظوا حدوث  تغيير وبالتالي ماتت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الفئران .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تجربة 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Hershey &amp; Chase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أكدوا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ال</a:t>
            </a:r>
            <a:r>
              <a:rPr lang="en-US" altLang="en-US" u="sng" dirty="0" smtClean="0">
                <a:solidFill>
                  <a:srgbClr val="CC0000"/>
                </a:solidFill>
              </a:rPr>
              <a:t> DNA</a:t>
            </a:r>
            <a:r>
              <a:rPr lang="ar-IQ" dirty="0" smtClean="0"/>
              <a:t> هو عامل التوريث </a:t>
            </a:r>
            <a:endParaRPr lang="en-US" dirty="0" smtClean="0"/>
          </a:p>
          <a:p>
            <a:r>
              <a:rPr lang="ar-IQ" dirty="0" smtClean="0"/>
              <a:t>اجروا تجربتهم على نوع من الفيروسات الملتهمة للبكتريا</a:t>
            </a:r>
            <a:r>
              <a:rPr lang="en-US" dirty="0" err="1" smtClean="0"/>
              <a:t>Bacteriophage</a:t>
            </a:r>
            <a:r>
              <a:rPr lang="en-US" dirty="0" smtClean="0"/>
              <a:t> </a:t>
            </a:r>
            <a:endParaRPr lang="ar-IQ" dirty="0" smtClean="0"/>
          </a:p>
          <a:p>
            <a:r>
              <a:rPr lang="ar-IQ" dirty="0" smtClean="0"/>
              <a:t>جرى تنمية </a:t>
            </a:r>
            <a:r>
              <a:rPr lang="ar-IQ" dirty="0" err="1" smtClean="0"/>
              <a:t>الفايروسات</a:t>
            </a:r>
            <a:r>
              <a:rPr lang="ar-IQ" dirty="0" smtClean="0"/>
              <a:t> في بيئة حاوية على </a:t>
            </a:r>
            <a:r>
              <a:rPr lang="ar-IQ" dirty="0" err="1" smtClean="0"/>
              <a:t>الفوسفور</a:t>
            </a:r>
            <a:r>
              <a:rPr lang="ar-IQ" dirty="0" smtClean="0"/>
              <a:t> المشع </a:t>
            </a:r>
            <a:r>
              <a:rPr lang="en-US" dirty="0" smtClean="0"/>
              <a:t> </a:t>
            </a:r>
            <a:r>
              <a:rPr lang="en-US" altLang="en-US" baseline="30000" dirty="0" smtClean="0">
                <a:solidFill>
                  <a:srgbClr val="CC0000"/>
                </a:solidFill>
              </a:rPr>
              <a:t>32</a:t>
            </a:r>
            <a:r>
              <a:rPr lang="en-US" altLang="en-US" u="sng" dirty="0" smtClean="0">
                <a:solidFill>
                  <a:srgbClr val="CC0000"/>
                </a:solidFill>
              </a:rPr>
              <a:t>P </a:t>
            </a:r>
            <a:r>
              <a:rPr lang="ar-IQ" altLang="en-US" u="sng" dirty="0" smtClean="0">
                <a:solidFill>
                  <a:srgbClr val="CC0000"/>
                </a:solidFill>
              </a:rPr>
              <a:t>لتعليم </a:t>
            </a:r>
            <a:r>
              <a:rPr lang="ar-IQ" altLang="en-US" u="sng" dirty="0" err="1" smtClean="0">
                <a:solidFill>
                  <a:srgbClr val="CC0000"/>
                </a:solidFill>
              </a:rPr>
              <a:t>ال</a:t>
            </a:r>
            <a:r>
              <a:rPr lang="ar-IQ" altLang="en-US" u="sng" dirty="0" smtClean="0">
                <a:solidFill>
                  <a:srgbClr val="CC0000"/>
                </a:solidFill>
              </a:rPr>
              <a:t> </a:t>
            </a:r>
            <a:r>
              <a:rPr lang="en-US" altLang="en-US" u="sng" dirty="0" smtClean="0">
                <a:solidFill>
                  <a:srgbClr val="CC0000"/>
                </a:solidFill>
              </a:rPr>
              <a:t> DNA</a:t>
            </a:r>
            <a:r>
              <a:rPr lang="en-US" altLang="en-US" dirty="0" smtClean="0"/>
              <a:t> </a:t>
            </a:r>
            <a:r>
              <a:rPr lang="ar-IQ" dirty="0" err="1" smtClean="0"/>
              <a:t>اوالكبريت</a:t>
            </a:r>
            <a:r>
              <a:rPr lang="ar-IQ" dirty="0" smtClean="0"/>
              <a:t> المشع</a:t>
            </a:r>
            <a:r>
              <a:rPr lang="en-US" altLang="en-US" baseline="30000" dirty="0" smtClean="0">
                <a:solidFill>
                  <a:srgbClr val="CC0000"/>
                </a:solidFill>
              </a:rPr>
              <a:t> 35</a:t>
            </a:r>
            <a:r>
              <a:rPr lang="en-US" altLang="en-US" u="sng" dirty="0" smtClean="0">
                <a:solidFill>
                  <a:srgbClr val="CC0000"/>
                </a:solidFill>
              </a:rPr>
              <a:t>S  </a:t>
            </a:r>
            <a:r>
              <a:rPr lang="ar-IQ" altLang="en-US" u="sng" dirty="0" smtClean="0">
                <a:solidFill>
                  <a:srgbClr val="CC0000"/>
                </a:solidFill>
              </a:rPr>
              <a:t>لتعليم البروتين </a:t>
            </a:r>
            <a:endParaRPr lang="ar-IQ" dirty="0" smtClean="0"/>
          </a:p>
          <a:p>
            <a:r>
              <a:rPr lang="ar-IQ" dirty="0" smtClean="0"/>
              <a:t>عرضوا البكتريا للإصابة </a:t>
            </a:r>
            <a:r>
              <a:rPr lang="ar-IQ" dirty="0" err="1" smtClean="0"/>
              <a:t>بالفايروسات</a:t>
            </a:r>
            <a:r>
              <a:rPr lang="ar-IQ" dirty="0" smtClean="0"/>
              <a:t> المعلمة .</a:t>
            </a:r>
          </a:p>
          <a:p>
            <a:pPr>
              <a:buNone/>
            </a:pPr>
            <a:endParaRPr lang="ar-IQ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60240" cy="219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تجربة </a:t>
            </a:r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Hershey &amp; Chase</a:t>
            </a:r>
            <a:endParaRPr lang="ar-IQ" dirty="0"/>
          </a:p>
        </p:txBody>
      </p:sp>
      <p:pic>
        <p:nvPicPr>
          <p:cNvPr id="4" name="Picture 1029" descr="14_0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624" r="7875"/>
          <a:stretch>
            <a:fillRect/>
          </a:stretch>
        </p:blipFill>
        <p:spPr bwMode="auto">
          <a:xfrm>
            <a:off x="755576" y="1412776"/>
            <a:ext cx="82089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5724128" y="1268760"/>
            <a:ext cx="2196434" cy="3277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b="1" dirty="0">
                <a:solidFill>
                  <a:srgbClr val="000000"/>
                </a:solidFill>
              </a:rPr>
              <a:t>DNA labeled with </a:t>
            </a:r>
            <a:r>
              <a:rPr lang="en-US" altLang="en-US" b="1" baseline="30000" dirty="0">
                <a:solidFill>
                  <a:srgbClr val="000000"/>
                </a:solidFill>
              </a:rPr>
              <a:t>32</a:t>
            </a:r>
            <a:r>
              <a:rPr lang="en-US" altLang="en-US" b="1" dirty="0">
                <a:solidFill>
                  <a:srgbClr val="000000"/>
                </a:solidFill>
              </a:rPr>
              <a:t>P</a:t>
            </a:r>
            <a:endParaRPr lang="en-US" altLang="en-US" b="1" dirty="0"/>
          </a:p>
        </p:txBody>
      </p:sp>
      <p:sp>
        <p:nvSpPr>
          <p:cNvPr id="6" name="مستطيل 5"/>
          <p:cNvSpPr/>
          <p:nvPr/>
        </p:nvSpPr>
        <p:spPr>
          <a:xfrm>
            <a:off x="1195512" y="1484784"/>
            <a:ext cx="2324675" cy="3280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ar-IQ" altLang="en-US" b="1" dirty="0" smtClean="0">
                <a:solidFill>
                  <a:srgbClr val="000000"/>
                </a:solidFill>
              </a:rPr>
              <a:t>بروتين </a:t>
            </a:r>
            <a:r>
              <a:rPr lang="en-US" altLang="en-US" b="1" dirty="0" smtClean="0">
                <a:solidFill>
                  <a:srgbClr val="000000"/>
                </a:solidFill>
              </a:rPr>
              <a:t> </a:t>
            </a:r>
            <a:r>
              <a:rPr lang="en-US" altLang="en-US" b="1" dirty="0">
                <a:solidFill>
                  <a:srgbClr val="000000"/>
                </a:solidFill>
              </a:rPr>
              <a:t>labeled with </a:t>
            </a:r>
            <a:r>
              <a:rPr lang="en-US" altLang="en-US" b="1" baseline="30000" dirty="0" smtClean="0">
                <a:solidFill>
                  <a:srgbClr val="000000"/>
                </a:solidFill>
              </a:rPr>
              <a:t>35</a:t>
            </a:r>
            <a:r>
              <a:rPr lang="en-US" altLang="en-US" b="1" dirty="0" smtClean="0">
                <a:solidFill>
                  <a:srgbClr val="000000"/>
                </a:solidFill>
              </a:rPr>
              <a:t>S</a:t>
            </a:r>
            <a:endParaRPr lang="en-US" altLang="en-US" b="1" dirty="0"/>
          </a:p>
        </p:txBody>
      </p:sp>
      <p:sp>
        <p:nvSpPr>
          <p:cNvPr id="7" name="مستطيل 6"/>
          <p:cNvSpPr/>
          <p:nvPr/>
        </p:nvSpPr>
        <p:spPr>
          <a:xfrm>
            <a:off x="3347864" y="1916833"/>
            <a:ext cx="3528392" cy="798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b="1" dirty="0">
                <a:solidFill>
                  <a:srgbClr val="0F116A"/>
                </a:solidFill>
              </a:rPr>
              <a:t>T2 </a:t>
            </a:r>
            <a:r>
              <a:rPr lang="en-US" altLang="en-US" b="1" dirty="0" err="1">
                <a:solidFill>
                  <a:srgbClr val="0F116A"/>
                </a:solidFill>
              </a:rPr>
              <a:t>bacteriophages</a:t>
            </a:r>
            <a:endParaRPr lang="en-US" altLang="en-US" b="1" dirty="0">
              <a:solidFill>
                <a:srgbClr val="0F116A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en-US" altLang="en-US" b="1" dirty="0" smtClean="0">
                <a:solidFill>
                  <a:srgbClr val="0F116A"/>
                </a:solidFill>
              </a:rPr>
              <a:t>isotopes</a:t>
            </a:r>
            <a:endParaRPr lang="en-US" altLang="en-US" b="1" dirty="0">
              <a:solidFill>
                <a:srgbClr val="000000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en-US" altLang="en-US" b="1" dirty="0">
                <a:solidFill>
                  <a:srgbClr val="CC0000"/>
                </a:solidFill>
              </a:rPr>
              <a:t>S vs. P</a:t>
            </a:r>
            <a:endParaRPr lang="en-US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7253"/>
          <a:stretch>
            <a:fillRect/>
          </a:stretch>
        </p:blipFill>
        <p:spPr bwMode="auto">
          <a:xfrm>
            <a:off x="0" y="476672"/>
            <a:ext cx="889248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6385</TotalTime>
  <Words>762</Words>
  <Application>Microsoft Office PowerPoint</Application>
  <PresentationFormat>عرض على الشاشة (3:4)‏</PresentationFormat>
  <Paragraphs>111</Paragraphs>
  <Slides>24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سمة Office</vt:lpstr>
      <vt:lpstr> التجارب التي أثبتت ماهية المادة الوراثية محاضرات علم الوراثة/ Genetics المرحلة الثالثة/قسم علوم الحياة</vt:lpstr>
      <vt:lpstr>أهداف المحاضرة Objectives</vt:lpstr>
      <vt:lpstr>نبذة تاريخية </vt:lpstr>
      <vt:lpstr>مبدأ التحول “Transforming Factor “</vt:lpstr>
      <vt:lpstr>عرض تقديمي في PowerPoint</vt:lpstr>
      <vt:lpstr>ال DNA  هو عامل التحول </vt:lpstr>
      <vt:lpstr>تجربة Hershey &amp; Chase </vt:lpstr>
      <vt:lpstr>تجربة Hershey &amp; Chase</vt:lpstr>
      <vt:lpstr>عرض تقديمي في PowerPoint</vt:lpstr>
      <vt:lpstr>التجارب التي اثبتت محتوى ال DNA  DNA composition</vt:lpstr>
      <vt:lpstr>تركيب الحلزون المزدوجdouble helix model of DNA</vt:lpstr>
      <vt:lpstr>Rosalind Franklin </vt:lpstr>
      <vt:lpstr>التركيب الحلزوني المزدوج لل DNA</vt:lpstr>
      <vt:lpstr>اشكال التركيب الحلزوني المزدوج لل DNA</vt:lpstr>
      <vt:lpstr>اشكال التركيب الحلزوني المزدوج لل DNA</vt:lpstr>
      <vt:lpstr>فرضيات تضاعف الDNA   Hypothesis  of DNA Replication</vt:lpstr>
      <vt:lpstr>فرضيات تضاعف ال DNA</vt:lpstr>
      <vt:lpstr>تجربة ميسلسون وستال</vt:lpstr>
      <vt:lpstr>فرضيات تضاعف الHypothesis  of DNA Replication / تجربة ميسلسون وستال  </vt:lpstr>
      <vt:lpstr>الطريقة شبه المحافظة لتضاعف الDNA Semi conservative replication </vt:lpstr>
      <vt:lpstr>تجربة ميسلسون وستال</vt:lpstr>
      <vt:lpstr>تجربة ميسلسون وستال التي اثبتت تضاعف الDNA  بالطريقة  شبه المحافظة Semi conservative replication </vt:lpstr>
      <vt:lpstr> العلاقة بين الجينات والبروتينات فرضية جين واحد _ انزيم واحد one gene - one enzyme hypothesis </vt:lpstr>
      <vt:lpstr>تجربة بيدل وتاتوم  one gene - one enzyme  hypothesis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التجارب التي أثبتت ماهية المادة الوراثية </dc:title>
  <cp:lastModifiedBy>ahmed</cp:lastModifiedBy>
  <cp:revision>20</cp:revision>
  <dcterms:modified xsi:type="dcterms:W3CDTF">2022-03-22T17:28:43Z</dcterms:modified>
</cp:coreProperties>
</file>